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BCD9419C-BF01-4E44-9246-E8523F85464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4EBABD7B-318C-4ECB-9F27-565464F3E8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 sz="3200" dirty="0"/>
              <a:t>Unit 5: NIMS Coordination: MAC Groups and the Joint Information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C6AE-A826-4676-922E-696F695E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kern="1200">
                <a:sym typeface="Arial"/>
              </a:rPr>
              <a:t>Unit 5:</a:t>
            </a:r>
            <a:endParaRPr lang="en-US" kern="1200">
              <a:sym typeface="Arial"/>
            </a:endParaRPr>
          </a:p>
          <a:p>
            <a:pPr>
              <a:spcBef>
                <a:spcPct val="100000"/>
              </a:spcBef>
              <a:buSzPct val="99000"/>
            </a:pPr>
            <a:r>
              <a:rPr lang="en-US" b="1" kern="1200">
                <a:sym typeface="Arial"/>
              </a:rPr>
              <a:t>NIMS Coordination: MAC Groups and the Joint Information System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19E5-F956-4937-A873-8095B26B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563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Joint Information System (JIS) Graphic</a:t>
            </a:r>
          </a:p>
        </p:txBody>
      </p:sp>
      <p:pic>
        <p:nvPicPr>
          <p:cNvPr id="6" name="Content Placeholder 5" descr="Refer to the text of the IG/SM for a description of this image.">
            <a:extLst>
              <a:ext uri="{FF2B5EF4-FFF2-40B4-BE49-F238E27FC236}">
                <a16:creationId xmlns:a16="http://schemas.microsoft.com/office/drawing/2014/main" id="{223D5550-2156-477F-A1A1-7E939ECD5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0" y="1068388"/>
            <a:ext cx="7027879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57A38-6CA7-49BF-AE68-34C659EA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878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Managing Public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2EA1AA-44D2-4D2A-8893-263F73135A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6929" y="1153077"/>
            <a:ext cx="4989872" cy="4492625"/>
          </a:xfrm>
        </p:spPr>
        <p:txBody>
          <a:bodyPr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SzPct val="99000"/>
              <a:tabLst/>
            </a:pPr>
            <a:r>
              <a:rPr lang="en-US" sz="1600" kern="1200" dirty="0">
                <a:sym typeface="Arial"/>
              </a:rPr>
              <a:t>The Public Information Officer (PIO):</a:t>
            </a:r>
          </a:p>
          <a:p>
            <a:pPr marL="254000" lvl="1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Manages media and public inquiries.</a:t>
            </a:r>
          </a:p>
          <a:p>
            <a:pPr marL="254000" lvl="1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May be separate PIOs for:</a:t>
            </a:r>
          </a:p>
          <a:p>
            <a:pPr marL="635000" lvl="2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sz="1600" kern="1200" dirty="0">
                <a:ea typeface="+mn-ea"/>
                <a:sym typeface="Arial"/>
              </a:rPr>
              <a:t>Incident Command</a:t>
            </a:r>
          </a:p>
          <a:p>
            <a:pPr marL="635000" lvl="2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sz="1600" kern="1200" dirty="0">
                <a:ea typeface="+mn-ea"/>
                <a:sym typeface="Arial"/>
              </a:rPr>
              <a:t>EOC</a:t>
            </a:r>
          </a:p>
          <a:p>
            <a:pPr marL="635000" lvl="2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sz="1600" kern="1200" dirty="0">
                <a:ea typeface="+mn-ea"/>
                <a:sym typeface="Arial"/>
              </a:rPr>
              <a:t>Senior Official / MAC Group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99000"/>
              <a:tabLst/>
            </a:pPr>
            <a:r>
              <a:rPr lang="en-US" sz="1600" kern="1200" dirty="0">
                <a:sym typeface="Arial"/>
              </a:rPr>
              <a:t>PIOs coordinate and disseminate incident information through the JIC:</a:t>
            </a:r>
          </a:p>
          <a:p>
            <a:pPr marL="254000" lvl="1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Critical emergency information</a:t>
            </a:r>
          </a:p>
          <a:p>
            <a:pPr marL="254000" lvl="1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Crisis communications</a:t>
            </a:r>
          </a:p>
          <a:p>
            <a:pPr marL="254000" lvl="1" indent="-254000" fontAlgn="auto">
              <a:spcBef>
                <a:spcPts val="12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Public affairs functions</a:t>
            </a:r>
            <a:endParaRPr lang="en-US" sz="1600" dirty="0"/>
          </a:p>
        </p:txBody>
      </p:sp>
      <p:pic>
        <p:nvPicPr>
          <p:cNvPr id="8" name="Content Placeholder 7" descr="Two Photos: Public Information Officer being interviewed by the media, and personnel working in a Joint Information Center">
            <a:extLst>
              <a:ext uri="{FF2B5EF4-FFF2-40B4-BE49-F238E27FC236}">
                <a16:creationId xmlns:a16="http://schemas.microsoft.com/office/drawing/2014/main" id="{476ED6F1-9075-4B24-AB7F-406B044D23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24" y="1353452"/>
            <a:ext cx="1664352" cy="409077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ABA83-DD86-476A-A1CB-CCF0FBD1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945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NIMS Describes Systems . . . Not a Facility</a:t>
            </a:r>
          </a:p>
        </p:txBody>
      </p:sp>
      <p:pic>
        <p:nvPicPr>
          <p:cNvPr id="6" name="Content Placeholder 5" descr="Diagram of a National Incident Management System (NIMS) Command and Coordination System. Elements of the system include On-Scene Command; Coordination Resource Centers; Emergency Operations Centers; Coordination Entities/Groups, and Dispatch centers.">
            <a:extLst>
              <a:ext uri="{FF2B5EF4-FFF2-40B4-BE49-F238E27FC236}">
                <a16:creationId xmlns:a16="http://schemas.microsoft.com/office/drawing/2014/main" id="{825F3453-9182-43FD-BF9E-CE893516D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09" y="1068388"/>
            <a:ext cx="6190781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536D0-68A0-42A0-A399-B12AA01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782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Interconnectivity of NIMS Command and Coordination</a:t>
            </a:r>
          </a:p>
        </p:txBody>
      </p:sp>
      <p:pic>
        <p:nvPicPr>
          <p:cNvPr id="6" name="Content Placeholder 5" descr="Refer to the text of the IG/SM for a description of this diagram.">
            <a:extLst>
              <a:ext uri="{FF2B5EF4-FFF2-40B4-BE49-F238E27FC236}">
                <a16:creationId xmlns:a16="http://schemas.microsoft.com/office/drawing/2014/main" id="{B74AE90E-1AB9-442C-9B71-69E7C2665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1" y="1239984"/>
            <a:ext cx="7473078" cy="43034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30BAA-1E54-4CD8-90BD-C1C5A62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593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Review of the Senior Official's Role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3933-24A0-4075-B8EC-943459364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In most jurisdictions the Senior Official is responsible for: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Ensuring the safety of the citizens and protection of property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Ensuring the continuity of government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Activating specific legal authorities (disaster declarations, evacuations, state of emergency, or other protective actions)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Delegating Authority for Incident Command to an IC/ UC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Coordinating with the PIO to keep the media and public informed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Requesting assistance from State agencies through the EOC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Resolving any resource allocation conflicts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Coordinating with other Sr. Officials &amp; whole community partners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Participating in a Multiagency Coordination Group (MAC)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D179-2A35-4479-ABAA-86D72BFE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461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Objectives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76A59-B23D-477F-A484-6346791E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What is the purpose of a Multiagency Coordination Group?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What is the purpose of a Joint Information System?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How are the NIMS Command and Coordination systems interconnected?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37AE-118C-477F-BF29-2CA6E83E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53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 Terminal Objective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F725F0-378E-4ACF-B755-042D467665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Explain the interconnectivity between the MAC Group, EOCs, the Joint Information System, and Incident Command. </a:t>
            </a:r>
            <a:endParaRPr lang="en-US"/>
          </a:p>
        </p:txBody>
      </p:sp>
      <p:pic>
        <p:nvPicPr>
          <p:cNvPr id="10" name="Content Placeholder 9" descr="5 image collage depicting All-Hazards: tornado destruction, fire, chemical spill, hurricane destruction, flood">
            <a:extLst>
              <a:ext uri="{FF2B5EF4-FFF2-40B4-BE49-F238E27FC236}">
                <a16:creationId xmlns:a16="http://schemas.microsoft.com/office/drawing/2014/main" id="{AFBC7169-2541-4347-8E47-5577621C363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5571"/>
            <a:ext cx="8229600" cy="109173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7D603F-926D-4EFD-BFD5-B4C2774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447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 Enabling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E78D-E1DB-48F9-B25B-9567C2CD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Explain the functions and purpose of a Multiagency Coordination Group.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Explain the functions and purpose of a Joint Information System.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Describe the interconnectivity of the NIMS Command and Coordination systems.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7BF9-E076-4030-B419-43C563D6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811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NIMS Components</a:t>
            </a:r>
          </a:p>
        </p:txBody>
      </p:sp>
      <p:pic>
        <p:nvPicPr>
          <p:cNvPr id="6" name="Content Placeholder 5" descr="NIMS components consist of Resource Management, Command and Coordination, and Communications and Information Management. Command and Coordination includes Incident Command System, EOCs, MAC Groups, and Joint Information Systems">
            <a:extLst>
              <a:ext uri="{FF2B5EF4-FFF2-40B4-BE49-F238E27FC236}">
                <a16:creationId xmlns:a16="http://schemas.microsoft.com/office/drawing/2014/main" id="{A1A9D102-1A99-468B-8E8B-AAD93C3FD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6" y="1068388"/>
            <a:ext cx="8162967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0663C-A12C-4ECE-B58E-2EB89AFA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339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Multiagency Coordination Group</a:t>
            </a:r>
          </a:p>
        </p:txBody>
      </p:sp>
      <p:pic>
        <p:nvPicPr>
          <p:cNvPr id="6" name="Content Placeholder 5" descr="Refer to the text of the IG/SM for a description of this image.">
            <a:extLst>
              <a:ext uri="{FF2B5EF4-FFF2-40B4-BE49-F238E27FC236}">
                <a16:creationId xmlns:a16="http://schemas.microsoft.com/office/drawing/2014/main" id="{D2300DDF-95E0-4D01-82CA-C5E23730D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1127075"/>
            <a:ext cx="7216878" cy="439743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99575-C26D-46F7-89DF-C322C730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420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The MAC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BC1F-4EA3-4B7E-8DA0-1CD8E7EB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Provides policy guidance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Supports resource prioritization and allocation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Enables decision-making among elected and appointed officials and senior executives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Is often comprised of: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Elected officials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Senior decision-makers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Senior public safety officials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High-level, subject-matter experts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4E7C-AEB2-4D46-B30F-CC279437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161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The SR Official/MAC Group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59AF-499A-4C10-9B9F-13EB562D3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Define the mission and strategic direction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Identify operational priorities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Provide policy guidance to EOC, IC and JIC/PIO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Resolve scarce resource allocation issues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Delegate command authority to the IC/ UC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Delegate appropriate authority to the EOC and JIS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Determine the MAC Group decision-making process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Determine who will be included in the MAC Group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Issue Initial Policy Statement to guide the EOC</a:t>
            </a:r>
          </a:p>
          <a:p>
            <a:pPr marL="254000" lvl="1" indent="-254000" fontAlgn="auto">
              <a:spcBef>
                <a:spcPts val="18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Determine reporting requirements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33D41-18AA-4112-86D7-BF2047AB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534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Operational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F139-34C3-49C9-9C02-E91F4DB76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478594" cy="4561923"/>
          </a:xfrm>
        </p:spPr>
        <p:txBody>
          <a:bodyPr>
            <a:norm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sz="1600" kern="1200" dirty="0">
                <a:sym typeface="Arial"/>
              </a:rPr>
              <a:t>MAC Groups apply priorities at policy level: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Save lives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Protect property and environment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Stabilize the incident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Provide for basic human needs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Restore essential utilities.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Restore essential program functions.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Coordinate among appropriate stakeholders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sz="1600" kern="1200" dirty="0">
                <a:ea typeface="+mn-ea"/>
                <a:sym typeface="Arial"/>
              </a:rPr>
              <a:t>Represent Political, Financial and Legal Concerns.</a:t>
            </a:r>
            <a:endParaRPr lang="en-US" sz="1600" dirty="0"/>
          </a:p>
        </p:txBody>
      </p:sp>
      <p:pic>
        <p:nvPicPr>
          <p:cNvPr id="8" name="Content Placeholder 7" descr="Swiftwater Rescue Teams with the Los Angeles County Fire Department's Urban Search and Rescue Team. Firefighters responding to a fire.">
            <a:extLst>
              <a:ext uri="{FF2B5EF4-FFF2-40B4-BE49-F238E27FC236}">
                <a16:creationId xmlns:a16="http://schemas.microsoft.com/office/drawing/2014/main" id="{F312DD22-6F41-43AC-A0FA-F7E2795DF2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94" y="1152525"/>
            <a:ext cx="2995212" cy="4562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3DF69-8B73-451F-872A-83AED459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011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Joint Information System</a:t>
            </a:r>
          </a:p>
        </p:txBody>
      </p:sp>
      <p:pic>
        <p:nvPicPr>
          <p:cNvPr id="6" name="Content Placeholder 5" descr="Refer to the text of the IG/SM for a description of this image.">
            <a:extLst>
              <a:ext uri="{FF2B5EF4-FFF2-40B4-BE49-F238E27FC236}">
                <a16:creationId xmlns:a16="http://schemas.microsoft.com/office/drawing/2014/main" id="{4FFC0612-A377-4B54-A16F-1B5A39DB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4626"/>
            <a:ext cx="8229600" cy="437413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F16B-6EA3-4D6A-8B0A-82EB30F5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4EBABD7B-318C-4ECB-9F27-565464F3E89F}" type="slidenum">
              <a:rPr lang="en-US" smtClean="0"/>
              <a:pPr>
                <a:spcBef>
                  <a:spcPts val="100"/>
                </a:spcBef>
                <a:buSzPct val="99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757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8" ma:contentTypeDescription="Create a new document." ma:contentTypeScope="" ma:versionID="bb21318f442e9d82dca82e8ddb338816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ae236896bb2e122f42d13ef0e630527f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68ddf3f-b77f-46a0-9295-2b9495b51427" ContentTypeId="0x0101" PreviousValue="false"/>
</file>

<file path=customXml/itemProps1.xml><?xml version="1.0" encoding="utf-8"?>
<ds:datastoreItem xmlns:ds="http://schemas.openxmlformats.org/officeDocument/2006/customXml" ds:itemID="{7837BB94-3277-4E54-A488-7D2577F33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a42ad-0bbe-4ff2-b5a3-00bdc267f7a0"/>
    <ds:schemaRef ds:uri="62f7385f-acaa-4071-a761-f290236ee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B9743B-751A-4EA4-8DB1-7F0DEB89A41D}">
  <ds:schemaRefs>
    <ds:schemaRef ds:uri="http://schemas.openxmlformats.org/package/2006/metadata/core-properties"/>
    <ds:schemaRef ds:uri="95ba42ad-0bbe-4ff2-b5a3-00bdc267f7a0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2f7385f-acaa-4071-a761-f290236eec2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C50569-28B1-45DD-8D82-C960A8605D7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0BDC33-318A-45A9-A3F8-311487B62AB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469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EMI_PPT</vt:lpstr>
      <vt:lpstr>Unit 5: NIMS Coordination: MAC Groups and the Joint Information System</vt:lpstr>
      <vt:lpstr>Unit Terminal Objective</vt:lpstr>
      <vt:lpstr>Unit Enabling Objectives</vt:lpstr>
      <vt:lpstr>NIMS Components</vt:lpstr>
      <vt:lpstr>Multiagency Coordination Group</vt:lpstr>
      <vt:lpstr>The MAC Group</vt:lpstr>
      <vt:lpstr>The SR Official/MAC Group Role</vt:lpstr>
      <vt:lpstr>Operational Priorities</vt:lpstr>
      <vt:lpstr>Joint Information System</vt:lpstr>
      <vt:lpstr>Joint Information System (JIS) Graphic</vt:lpstr>
      <vt:lpstr>Managing Public Information</vt:lpstr>
      <vt:lpstr>NIMS Describes Systems . . . Not a Facility</vt:lpstr>
      <vt:lpstr>Interconnectivity of NIMS Command and Coordination</vt:lpstr>
      <vt:lpstr>Review of the Senior Official's Role </vt:lpstr>
      <vt:lpstr>Objectives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2021-07-01T17:07:24Z</dcterms:created>
  <dcterms:modified xsi:type="dcterms:W3CDTF">2022-03-14T12:17:10Z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